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1" r:id="rId7"/>
    <p:sldId id="264" r:id="rId8"/>
    <p:sldId id="275" r:id="rId9"/>
    <p:sldId id="270" r:id="rId10"/>
    <p:sldId id="277" r:id="rId11"/>
    <p:sldId id="285" r:id="rId12"/>
    <p:sldId id="286" r:id="rId13"/>
    <p:sldId id="271" r:id="rId14"/>
    <p:sldId id="266" r:id="rId15"/>
    <p:sldId id="278" r:id="rId16"/>
    <p:sldId id="282" r:id="rId17"/>
    <p:sldId id="28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92300" y="476885"/>
            <a:ext cx="8774430" cy="918845"/>
          </a:xfrm>
        </p:spPr>
        <p:txBody>
          <a:bodyPr>
            <a:normAutofit/>
          </a:bodyPr>
          <a:lstStyle/>
          <a:p>
            <a:r>
              <a:rPr lang="en-US" sz="4445" b="1" dirty="0">
                <a:solidFill>
                  <a:schemeClr val="tx1"/>
                </a:solidFill>
                <a:latin typeface="+mj-ea"/>
                <a:cs typeface="+mj-ea"/>
              </a:rPr>
              <a:t>STUDENT’S E-CORNER</a:t>
            </a:r>
            <a:endParaRPr lang="en-US" sz="4445" b="1" dirty="0">
              <a:solidFill>
                <a:schemeClr val="tx1"/>
              </a:solidFill>
              <a:latin typeface="+mj-ea"/>
              <a:cs typeface="+mj-ea"/>
            </a:endParaRPr>
          </a:p>
        </p:txBody>
      </p:sp>
      <p:sp>
        <p:nvSpPr>
          <p:cNvPr id="7" name="Text Box 6"/>
          <p:cNvSpPr txBox="1"/>
          <p:nvPr/>
        </p:nvSpPr>
        <p:spPr>
          <a:xfrm>
            <a:off x="1892300" y="2228850"/>
            <a:ext cx="9006840" cy="645160"/>
          </a:xfrm>
          <a:prstGeom prst="rect">
            <a:avLst/>
          </a:prstGeom>
          <a:noFill/>
        </p:spPr>
        <p:txBody>
          <a:bodyPr wrap="square" rtlCol="0">
            <a:spAutoFit/>
          </a:bodyPr>
          <a:p>
            <a:r>
              <a:rPr lang="en-US" sz="3600">
                <a:latin typeface="Arial Black" panose="020B0A04020102020204" charset="0"/>
                <a:cs typeface="Arial Black" panose="020B0A04020102020204" charset="0"/>
              </a:rPr>
              <a:t>Computer Science and Engineerin</a:t>
            </a:r>
            <a:r>
              <a:rPr lang="en-US" sz="3600" b="1">
                <a:latin typeface="Arial Black" panose="020B0A04020102020204" charset="0"/>
                <a:cs typeface="Arial Black" panose="020B0A04020102020204" charset="0"/>
              </a:rPr>
              <a:t>g</a:t>
            </a:r>
            <a:endParaRPr lang="en-US" sz="3600" b="1">
              <a:latin typeface="Arial Black" panose="020B0A04020102020204" charset="0"/>
              <a:cs typeface="Arial Black" panose="020B0A04020102020204" charset="0"/>
            </a:endParaRPr>
          </a:p>
        </p:txBody>
      </p:sp>
      <p:sp>
        <p:nvSpPr>
          <p:cNvPr id="8" name="Text Box 7"/>
          <p:cNvSpPr txBox="1"/>
          <p:nvPr/>
        </p:nvSpPr>
        <p:spPr>
          <a:xfrm>
            <a:off x="9385935" y="4175760"/>
            <a:ext cx="2216150" cy="1383665"/>
          </a:xfrm>
          <a:prstGeom prst="rect">
            <a:avLst/>
          </a:prstGeom>
          <a:noFill/>
        </p:spPr>
        <p:txBody>
          <a:bodyPr wrap="square" rtlCol="0">
            <a:spAutoFit/>
          </a:bodyPr>
          <a:p>
            <a:r>
              <a:rPr lang="en-US" sz="2800"/>
              <a:t>R.Mamatha</a:t>
            </a:r>
            <a:endParaRPr lang="en-US" sz="2800"/>
          </a:p>
          <a:p>
            <a:r>
              <a:rPr lang="en-US" sz="2800"/>
              <a:t>G.Shilpa</a:t>
            </a:r>
            <a:endParaRPr lang="en-US" sz="2800"/>
          </a:p>
          <a:p>
            <a:r>
              <a:rPr lang="en-US" sz="2800"/>
              <a:t>P.Srilatha</a:t>
            </a:r>
            <a:endParaRPr lang="en-US" sz="2800"/>
          </a:p>
        </p:txBody>
      </p:sp>
      <p:pic>
        <p:nvPicPr>
          <p:cNvPr id="3" name="Picture 2"/>
          <p:cNvPicPr>
            <a:picLocks noChangeAspect="1" noChangeArrowheads="1"/>
          </p:cNvPicPr>
          <p:nvPr/>
        </p:nvPicPr>
        <p:blipFill>
          <a:blip r:embed="rId2" cstate="print"/>
          <a:srcRect l="-31" t="-31" r="-31" b="-31"/>
          <a:stretch>
            <a:fillRect/>
          </a:stretch>
        </p:blipFill>
        <p:spPr>
          <a:xfrm>
            <a:off x="5690870" y="3247390"/>
            <a:ext cx="1409700" cy="1422400"/>
          </a:xfrm>
          <a:prstGeom prst="rect">
            <a:avLst/>
          </a:prstGeom>
          <a:solidFill>
            <a:srgbClr val="FFFFFF"/>
          </a:solidFill>
          <a:ln w="9525">
            <a:noFill/>
            <a:miter lim="800000"/>
            <a:headEnd/>
            <a:tailEnd/>
          </a:ln>
        </p:spPr>
      </p:pic>
      <p:sp>
        <p:nvSpPr>
          <p:cNvPr id="4" name="Text Box 3"/>
          <p:cNvSpPr txBox="1"/>
          <p:nvPr/>
        </p:nvSpPr>
        <p:spPr>
          <a:xfrm>
            <a:off x="767080" y="5099050"/>
            <a:ext cx="4091940" cy="460375"/>
          </a:xfrm>
          <a:prstGeom prst="rect">
            <a:avLst/>
          </a:prstGeom>
          <a:noFill/>
        </p:spPr>
        <p:txBody>
          <a:bodyPr wrap="none" rtlCol="0" anchor="t">
            <a:spAutoFit/>
          </a:bodyPr>
          <a:p>
            <a:r>
              <a:rPr lang="en-US" sz="2400" b="1" dirty="0" err="1">
                <a:solidFill>
                  <a:schemeClr val="accent2"/>
                </a:solidFill>
                <a:sym typeface="+mn-ea"/>
              </a:rPr>
              <a:t>Supervisor:Laxmi Narayana Sir</a:t>
            </a:r>
            <a:r>
              <a:rPr lang="en-US" sz="2400" dirty="0">
                <a:solidFill>
                  <a:srgbClr val="FF0000"/>
                </a:solidFill>
                <a:sym typeface="+mn-ea"/>
              </a:rPr>
              <a:t> </a:t>
            </a:r>
            <a:endParaRPr lang="en-US"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descr="Screenshot (634)"/>
          <p:cNvPicPr>
            <a:picLocks noChangeAspect="1"/>
          </p:cNvPicPr>
          <p:nvPr>
            <p:ph sz="half" idx="1"/>
          </p:nvPr>
        </p:nvPicPr>
        <p:blipFill>
          <a:blip r:embed="rId1"/>
          <a:stretch>
            <a:fillRect/>
          </a:stretch>
        </p:blipFill>
        <p:spPr>
          <a:xfrm>
            <a:off x="838200" y="441325"/>
            <a:ext cx="10478135" cy="58318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descr="Screenshot (635)"/>
          <p:cNvPicPr>
            <a:picLocks noChangeAspect="1"/>
          </p:cNvPicPr>
          <p:nvPr>
            <p:ph idx="1"/>
          </p:nvPr>
        </p:nvPicPr>
        <p:blipFill>
          <a:blip r:embed="rId1"/>
          <a:stretch>
            <a:fillRect/>
          </a:stretch>
        </p:blipFill>
        <p:spPr>
          <a:xfrm>
            <a:off x="980440" y="208280"/>
            <a:ext cx="9944100" cy="5969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3876040" y="342265"/>
            <a:ext cx="4013835" cy="398780"/>
          </a:xfrm>
          <a:prstGeom prst="rect">
            <a:avLst/>
          </a:prstGeom>
          <a:solidFill>
            <a:schemeClr val="accent3"/>
          </a:solidFill>
        </p:spPr>
        <p:style>
          <a:lnRef idx="1">
            <a:schemeClr val="accent6"/>
          </a:lnRef>
          <a:fillRef idx="3">
            <a:schemeClr val="accent6"/>
          </a:fillRef>
          <a:effectRef idx="2">
            <a:schemeClr val="accent6"/>
          </a:effectRef>
          <a:fontRef idx="minor">
            <a:schemeClr val="lt1"/>
          </a:fontRef>
        </p:style>
        <p:txBody>
          <a:bodyPr wrap="square" rtlCol="0">
            <a:spAutoFit/>
          </a:bodyPr>
          <a:p>
            <a:pPr algn="ctr"/>
            <a:r>
              <a:rPr lang="en-US" sz="2000"/>
              <a:t>CSE PORTAL</a:t>
            </a:r>
            <a:endParaRPr lang="en-US" sz="2000"/>
          </a:p>
        </p:txBody>
      </p:sp>
      <p:pic>
        <p:nvPicPr>
          <p:cNvPr id="7" name="Content Placeholder 6" descr="C:\Users\shilp\Pictures\Screenshots\Screenshot (642).pngScreenshot (642)"/>
          <p:cNvPicPr>
            <a:picLocks noChangeAspect="1"/>
          </p:cNvPicPr>
          <p:nvPr>
            <p:ph sz="half" idx="1"/>
          </p:nvPr>
        </p:nvPicPr>
        <p:blipFill>
          <a:blip r:embed="rId1"/>
          <a:srcRect/>
          <a:stretch>
            <a:fillRect/>
          </a:stretch>
        </p:blipFill>
        <p:spPr>
          <a:xfrm>
            <a:off x="1236345" y="1080770"/>
            <a:ext cx="9742170" cy="54775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3312160" y="523240"/>
            <a:ext cx="5567680" cy="460375"/>
          </a:xfrm>
          <a:prstGeom prst="rect">
            <a:avLst/>
          </a:prstGeom>
          <a:solidFill>
            <a:schemeClr val="accent3"/>
          </a:solidFill>
        </p:spPr>
        <p:style>
          <a:lnRef idx="1">
            <a:schemeClr val="accent6"/>
          </a:lnRef>
          <a:fillRef idx="3">
            <a:schemeClr val="accent6"/>
          </a:fillRef>
          <a:effectRef idx="2">
            <a:schemeClr val="accent6"/>
          </a:effectRef>
          <a:fontRef idx="minor">
            <a:schemeClr val="lt1"/>
          </a:fontRef>
        </p:style>
        <p:txBody>
          <a:bodyPr wrap="square" rtlCol="0">
            <a:spAutoFit/>
          </a:bodyPr>
          <a:p>
            <a:pPr algn="ctr"/>
            <a:r>
              <a:rPr lang="en-US" sz="2400" b="1"/>
              <a:t>Any Queries?</a:t>
            </a:r>
            <a:endParaRPr lang="en-US" sz="2400" b="1"/>
          </a:p>
        </p:txBody>
      </p:sp>
      <p:pic>
        <p:nvPicPr>
          <p:cNvPr id="10" name="Content Placeholder 9" descr="Screenshot (637)"/>
          <p:cNvPicPr>
            <a:picLocks noChangeAspect="1"/>
          </p:cNvPicPr>
          <p:nvPr>
            <p:ph sz="half" idx="1"/>
          </p:nvPr>
        </p:nvPicPr>
        <p:blipFill>
          <a:blip r:embed="rId1"/>
          <a:stretch>
            <a:fillRect/>
          </a:stretch>
        </p:blipFill>
        <p:spPr>
          <a:xfrm>
            <a:off x="1607820" y="1625600"/>
            <a:ext cx="9088120" cy="48418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Screenshot (636)"/>
          <p:cNvPicPr>
            <a:picLocks noChangeAspect="1"/>
          </p:cNvPicPr>
          <p:nvPr>
            <p:ph sz="half" idx="1"/>
          </p:nvPr>
        </p:nvPicPr>
        <p:blipFill>
          <a:blip r:embed="rId1"/>
          <a:stretch>
            <a:fillRect/>
          </a:stretch>
        </p:blipFill>
        <p:spPr>
          <a:xfrm>
            <a:off x="160020" y="1493520"/>
            <a:ext cx="5904230" cy="4551680"/>
          </a:xfrm>
          <a:prstGeom prst="rect">
            <a:avLst/>
          </a:prstGeom>
        </p:spPr>
      </p:pic>
      <p:pic>
        <p:nvPicPr>
          <p:cNvPr id="6" name="Content Placeholder 5" descr="Screenshot (638)"/>
          <p:cNvPicPr>
            <a:picLocks noChangeAspect="1"/>
          </p:cNvPicPr>
          <p:nvPr>
            <p:ph sz="half" idx="2"/>
          </p:nvPr>
        </p:nvPicPr>
        <p:blipFill>
          <a:blip r:embed="rId2"/>
          <a:stretch>
            <a:fillRect/>
          </a:stretch>
        </p:blipFill>
        <p:spPr>
          <a:xfrm>
            <a:off x="6172200" y="1493520"/>
            <a:ext cx="5634355" cy="44157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Screenshot (639)"/>
          <p:cNvPicPr>
            <a:picLocks noChangeAspect="1"/>
          </p:cNvPicPr>
          <p:nvPr>
            <p:ph sz="half" idx="1"/>
          </p:nvPr>
        </p:nvPicPr>
        <p:blipFill>
          <a:blip r:embed="rId1"/>
          <a:stretch>
            <a:fillRect/>
          </a:stretch>
        </p:blipFill>
        <p:spPr>
          <a:xfrm>
            <a:off x="249555" y="959485"/>
            <a:ext cx="5181600" cy="2912745"/>
          </a:xfrm>
          <a:prstGeom prst="rect">
            <a:avLst/>
          </a:prstGeom>
        </p:spPr>
      </p:pic>
      <p:pic>
        <p:nvPicPr>
          <p:cNvPr id="6" name="Content Placeholder 5" descr="Screenshot (640)"/>
          <p:cNvPicPr>
            <a:picLocks noChangeAspect="1"/>
          </p:cNvPicPr>
          <p:nvPr>
            <p:ph sz="half" idx="2"/>
          </p:nvPr>
        </p:nvPicPr>
        <p:blipFill>
          <a:blip r:embed="rId2"/>
          <a:stretch>
            <a:fillRect/>
          </a:stretch>
        </p:blipFill>
        <p:spPr>
          <a:xfrm>
            <a:off x="5854700" y="959485"/>
            <a:ext cx="5181600" cy="2912745"/>
          </a:xfrm>
          <a:prstGeom prst="rect">
            <a:avLst/>
          </a:prstGeom>
        </p:spPr>
      </p:pic>
      <p:pic>
        <p:nvPicPr>
          <p:cNvPr id="7" name="Picture 6" descr="Screenshot (641)"/>
          <p:cNvPicPr>
            <a:picLocks noChangeAspect="1"/>
          </p:cNvPicPr>
          <p:nvPr/>
        </p:nvPicPr>
        <p:blipFill>
          <a:blip r:embed="rId3"/>
          <a:stretch>
            <a:fillRect/>
          </a:stretch>
        </p:blipFill>
        <p:spPr>
          <a:xfrm>
            <a:off x="3651885" y="4060190"/>
            <a:ext cx="4465955" cy="2510790"/>
          </a:xfrm>
          <a:prstGeom prst="rect">
            <a:avLst/>
          </a:prstGeom>
        </p:spPr>
      </p:pic>
      <p:sp>
        <p:nvSpPr>
          <p:cNvPr id="8" name="Text Box 7"/>
          <p:cNvSpPr txBox="1"/>
          <p:nvPr/>
        </p:nvSpPr>
        <p:spPr>
          <a:xfrm>
            <a:off x="3327400" y="100965"/>
            <a:ext cx="5507355" cy="460375"/>
          </a:xfrm>
          <a:prstGeom prst="rect">
            <a:avLst/>
          </a:prstGeom>
          <a:solidFill>
            <a:schemeClr val="accent3"/>
          </a:solidFill>
        </p:spPr>
        <p:style>
          <a:lnRef idx="1">
            <a:schemeClr val="accent6"/>
          </a:lnRef>
          <a:fillRef idx="3">
            <a:schemeClr val="accent6"/>
          </a:fillRef>
          <a:effectRef idx="2">
            <a:schemeClr val="accent6"/>
          </a:effectRef>
          <a:fontRef idx="minor">
            <a:schemeClr val="lt1"/>
          </a:fontRef>
        </p:style>
        <p:txBody>
          <a:bodyPr wrap="square" rtlCol="0">
            <a:spAutoFit/>
          </a:bodyPr>
          <a:p>
            <a:pPr algn="ctr"/>
            <a:r>
              <a:rPr lang="en-US" sz="2400" b="1"/>
              <a:t>Databases</a:t>
            </a:r>
            <a:endParaRPr lang="en-US" sz="24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8" name="Text Box 7"/>
          <p:cNvSpPr txBox="1"/>
          <p:nvPr/>
        </p:nvSpPr>
        <p:spPr>
          <a:xfrm>
            <a:off x="3327400" y="100965"/>
            <a:ext cx="5507355" cy="460375"/>
          </a:xfrm>
          <a:prstGeom prst="rect">
            <a:avLst/>
          </a:prstGeom>
          <a:solidFill>
            <a:schemeClr val="accent3"/>
          </a:solidFill>
        </p:spPr>
        <p:style>
          <a:lnRef idx="1">
            <a:schemeClr val="accent6"/>
          </a:lnRef>
          <a:fillRef idx="3">
            <a:schemeClr val="accent6"/>
          </a:fillRef>
          <a:effectRef idx="2">
            <a:schemeClr val="accent6"/>
          </a:effectRef>
          <a:fontRef idx="minor">
            <a:schemeClr val="lt1"/>
          </a:fontRef>
        </p:style>
        <p:txBody>
          <a:bodyPr wrap="square" rtlCol="0">
            <a:spAutoFit/>
          </a:bodyPr>
          <a:p>
            <a:pPr algn="ctr"/>
            <a:r>
              <a:rPr lang="en-US" sz="2400" b="1"/>
              <a:t>CONCLUSION</a:t>
            </a:r>
            <a:endParaRPr lang="en-US" sz="2400" b="1"/>
          </a:p>
        </p:txBody>
      </p:sp>
      <p:sp>
        <p:nvSpPr>
          <p:cNvPr id="10" name="Text Box 9"/>
          <p:cNvSpPr txBox="1"/>
          <p:nvPr/>
        </p:nvSpPr>
        <p:spPr>
          <a:xfrm>
            <a:off x="1656715" y="1273175"/>
            <a:ext cx="8332470" cy="3784600"/>
          </a:xfrm>
          <a:prstGeom prst="rect">
            <a:avLst/>
          </a:prstGeom>
          <a:noFill/>
        </p:spPr>
        <p:txBody>
          <a:bodyPr wrap="square" rtlCol="0">
            <a:spAutoFit/>
          </a:bodyPr>
          <a:p>
            <a:pPr>
              <a:lnSpc>
                <a:spcPct val="150000"/>
              </a:lnSpc>
            </a:pPr>
            <a:r>
              <a:rPr lang="en-US" sz="2000"/>
              <a:t>In conclusion, the Student E-Corner Website serves as a valueble resource for students,offering wide range of educational materials to enhance their learning experience.This platformis provides the organized way of accessing the resources and designed to empower students on their educational journey.</a:t>
            </a:r>
            <a:endParaRPr lang="en-US" sz="2000"/>
          </a:p>
          <a:p>
            <a:pPr>
              <a:lnSpc>
                <a:spcPct val="150000"/>
              </a:lnSpc>
            </a:pPr>
            <a:r>
              <a:rPr lang="en-US" sz="2000"/>
              <a:t>During this project we learnt more about backend such as PHP and configuring the database with the application.</a:t>
            </a:r>
            <a:endParaRPr lang="en-US" sz="2000"/>
          </a:p>
          <a:p>
            <a:pPr>
              <a:lnSpc>
                <a:spcPct val="150000"/>
              </a:lnSpc>
            </a:pPr>
            <a:r>
              <a:rPr lang="en-US" sz="2000"/>
              <a:t>This can be enhance in future by creating the discussion forum among the users so that they can share their respective thoughts. and post their answers.</a:t>
            </a:r>
            <a:endParaRPr 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r>
              <a:rPr lang="en-US" b="1"/>
              <a:t>Table of contents</a:t>
            </a:r>
            <a:endParaRPr lang="en-US" b="1"/>
          </a:p>
        </p:txBody>
      </p:sp>
      <p:sp>
        <p:nvSpPr>
          <p:cNvPr id="3" name="Content Placeholder 2"/>
          <p:cNvSpPr>
            <a:spLocks noGrp="1"/>
          </p:cNvSpPr>
          <p:nvPr>
            <p:ph idx="1"/>
          </p:nvPr>
        </p:nvSpPr>
        <p:spPr/>
        <p:txBody>
          <a:bodyPr>
            <a:normAutofit lnSpcReduction="20000"/>
          </a:bodyPr>
          <a:p>
            <a:pPr>
              <a:buFont typeface="Arial" panose="020B0604020202020204" pitchFamily="34" charset="0"/>
              <a:buChar char="•"/>
            </a:pPr>
            <a:r>
              <a:rPr lang="en-US" dirty="0">
                <a:sym typeface="+mn-ea"/>
              </a:rPr>
              <a:t>INTRODUCTION</a:t>
            </a:r>
            <a:endParaRPr lang="en-US" dirty="0"/>
          </a:p>
          <a:p>
            <a:pPr>
              <a:buFont typeface="Arial" panose="020B0604020202020204" pitchFamily="34" charset="0"/>
              <a:buChar char="•"/>
            </a:pPr>
            <a:r>
              <a:rPr lang="en-US" dirty="0">
                <a:sym typeface="+mn-ea"/>
              </a:rPr>
              <a:t>KEY FEATURES</a:t>
            </a:r>
            <a:endParaRPr lang="en-US" dirty="0">
              <a:sym typeface="+mn-ea"/>
            </a:endParaRPr>
          </a:p>
          <a:p>
            <a:pPr>
              <a:buFont typeface="Arial" panose="020B0604020202020204" pitchFamily="34" charset="0"/>
              <a:buChar char="•"/>
            </a:pPr>
            <a:r>
              <a:rPr lang="en-US" dirty="0">
                <a:sym typeface="+mn-ea"/>
              </a:rPr>
              <a:t>BENEFITS</a:t>
            </a:r>
            <a:endParaRPr lang="en-US" dirty="0"/>
          </a:p>
          <a:p>
            <a:pPr>
              <a:buFont typeface="Arial" panose="020B0604020202020204" pitchFamily="34" charset="0"/>
              <a:buChar char="•"/>
            </a:pPr>
            <a:r>
              <a:rPr lang="en-US" dirty="0">
                <a:sym typeface="+mn-ea"/>
              </a:rPr>
              <a:t>USER INTERFACE </a:t>
            </a:r>
            <a:endParaRPr lang="en-US" dirty="0"/>
          </a:p>
          <a:p>
            <a:pPr>
              <a:buFont typeface="Arial" panose="020B0604020202020204" pitchFamily="34" charset="0"/>
              <a:buChar char="•"/>
            </a:pPr>
            <a:r>
              <a:rPr lang="en-US" dirty="0">
                <a:sym typeface="+mn-ea"/>
              </a:rPr>
              <a:t>ADMIN INTERFACE</a:t>
            </a:r>
            <a:endParaRPr lang="en-US" dirty="0"/>
          </a:p>
          <a:p>
            <a:pPr>
              <a:buFont typeface="Arial" panose="020B0604020202020204" pitchFamily="34" charset="0"/>
              <a:buChar char="•"/>
            </a:pPr>
            <a:r>
              <a:rPr lang="en-US" dirty="0">
                <a:sym typeface="+mn-ea"/>
              </a:rPr>
              <a:t>DATABASE SCHEMA</a:t>
            </a:r>
            <a:endParaRPr lang="en-US" dirty="0"/>
          </a:p>
          <a:p>
            <a:pPr>
              <a:buFont typeface="Arial" panose="020B0604020202020204" pitchFamily="34" charset="0"/>
              <a:buChar char="•"/>
            </a:pPr>
            <a:r>
              <a:rPr lang="en-US" dirty="0">
                <a:sym typeface="+mn-ea"/>
              </a:rPr>
              <a:t>OVERVIEW</a:t>
            </a:r>
            <a:endParaRPr lang="en-US" dirty="0"/>
          </a:p>
          <a:p>
            <a:pPr>
              <a:buFont typeface="Arial" panose="020B0604020202020204" pitchFamily="34" charset="0"/>
              <a:buChar char="•"/>
            </a:pPr>
            <a:r>
              <a:rPr lang="en-US" dirty="0">
                <a:sym typeface="+mn-ea"/>
              </a:rPr>
              <a:t>CONCLUSION</a:t>
            </a:r>
            <a:endParaRPr lang="en-US" dirty="0"/>
          </a:p>
          <a:p>
            <a:pPr>
              <a:buFont typeface="Arial" panose="020B0604020202020204" pitchFamily="34" charset="0"/>
              <a:buChar char="•"/>
            </a:pP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838200" y="365125"/>
            <a:ext cx="10515600" cy="813435"/>
          </a:xfrm>
        </p:spPr>
        <p:txBody>
          <a:bodyPr/>
          <a:p>
            <a:pPr algn="ctr"/>
            <a:r>
              <a:rPr lang="en-US" b="1"/>
              <a:t>Introduction</a:t>
            </a:r>
            <a:endParaRPr lang="en-US" b="1"/>
          </a:p>
        </p:txBody>
      </p:sp>
      <p:sp>
        <p:nvSpPr>
          <p:cNvPr id="3" name="Content Placeholder 2"/>
          <p:cNvSpPr>
            <a:spLocks noGrp="1"/>
          </p:cNvSpPr>
          <p:nvPr>
            <p:ph idx="1"/>
          </p:nvPr>
        </p:nvSpPr>
        <p:spPr>
          <a:xfrm>
            <a:off x="838200" y="1252855"/>
            <a:ext cx="10515600" cy="4758690"/>
          </a:xfrm>
        </p:spPr>
        <p:txBody>
          <a:bodyPr>
            <a:normAutofit/>
          </a:bodyPr>
          <a:p>
            <a:pPr algn="l">
              <a:lnSpc>
                <a:spcPct val="100000"/>
              </a:lnSpc>
            </a:pPr>
            <a:endParaRPr lang="en-US" dirty="0">
              <a:solidFill>
                <a:srgbClr val="222222"/>
              </a:solidFill>
              <a:latin typeface="+mj-lt"/>
              <a:ea typeface="Optima" pitchFamily="34" charset="-122"/>
              <a:cs typeface="+mj-lt"/>
              <a:sym typeface="+mn-ea"/>
            </a:endParaRPr>
          </a:p>
          <a:p>
            <a:pPr algn="l">
              <a:lnSpc>
                <a:spcPct val="100000"/>
              </a:lnSpc>
            </a:pPr>
            <a:r>
              <a:rPr lang="en-US" b="1" dirty="0">
                <a:solidFill>
                  <a:srgbClr val="222222"/>
                </a:solidFill>
                <a:latin typeface="+mj-lt"/>
                <a:ea typeface="Optima" pitchFamily="34" charset="-122"/>
                <a:cs typeface="+mj-lt"/>
                <a:sym typeface="+mn-ea"/>
              </a:rPr>
              <a:t>Student’s E-corner is a sophisticated online platform designed to facilitate the exchange of essential PDF documents between faculty members and students within an educational institution. </a:t>
            </a:r>
            <a:endParaRPr lang="en-US" b="1" dirty="0">
              <a:solidFill>
                <a:srgbClr val="222222"/>
              </a:solidFill>
              <a:latin typeface="+mj-lt"/>
              <a:ea typeface="Optima" pitchFamily="34" charset="-122"/>
              <a:cs typeface="+mj-lt"/>
              <a:sym typeface="+mn-ea"/>
            </a:endParaRPr>
          </a:p>
          <a:p>
            <a:pPr algn="l">
              <a:lnSpc>
                <a:spcPct val="100000"/>
              </a:lnSpc>
            </a:pPr>
            <a:r>
              <a:rPr lang="en-US" b="1" dirty="0">
                <a:solidFill>
                  <a:srgbClr val="222222"/>
                </a:solidFill>
                <a:latin typeface="+mj-lt"/>
                <a:ea typeface="Optima" pitchFamily="34" charset="-122"/>
                <a:cs typeface="+mj-lt"/>
                <a:sym typeface="+mn-ea"/>
              </a:rPr>
              <a:t>This platform harnesses the power of technology to simplify and enhance the process of resource distribution, enabling a more efficient and collaborative learning environment</a:t>
            </a:r>
            <a:r>
              <a:rPr lang="en-US" b="1" dirty="0">
                <a:solidFill>
                  <a:srgbClr val="222222"/>
                </a:solidFill>
                <a:latin typeface="Optima" pitchFamily="34" charset="0"/>
                <a:ea typeface="Optima" pitchFamily="34" charset="-122"/>
                <a:cs typeface="Optima" pitchFamily="34" charset="-120"/>
                <a:sym typeface="+mn-ea"/>
              </a:rPr>
              <a:t>.</a:t>
            </a:r>
            <a:endParaRPr lang="en-US" b="1" dirty="0">
              <a:solidFill>
                <a:srgbClr val="222222"/>
              </a:solidFill>
              <a:latin typeface="Optima" pitchFamily="34" charset="0"/>
              <a:ea typeface="Optima" pitchFamily="34" charset="-122"/>
              <a:cs typeface="Optima" pitchFamily="34" charset="-120"/>
              <a:sym typeface="+mn-ea"/>
            </a:endParaRPr>
          </a:p>
          <a:p>
            <a:pPr algn="l">
              <a:lnSpc>
                <a:spcPct val="100000"/>
              </a:lnSpc>
            </a:pPr>
            <a:r>
              <a:rPr lang="en-US" b="1" dirty="0">
                <a:solidFill>
                  <a:srgbClr val="222222"/>
                </a:solidFill>
                <a:latin typeface="+mj-lt"/>
                <a:ea typeface="Optima" pitchFamily="34" charset="-122"/>
                <a:cs typeface="+mj-lt"/>
                <a:sym typeface="+mn-ea"/>
              </a:rPr>
              <a:t>Student e-platforms will offer convenience and flexibility for both students and educators.</a:t>
            </a:r>
            <a:endParaRPr lang="en-US" b="1" dirty="0">
              <a:latin typeface="+mj-lt"/>
              <a:cs typeface="+mj-lt"/>
            </a:endParaRPr>
          </a:p>
          <a:p>
            <a:pPr algn="l">
              <a:lnSpc>
                <a:spcPct val="100000"/>
              </a:lnSpc>
            </a:pPr>
            <a:endParaRPr lang="en-US" dirty="0">
              <a:solidFill>
                <a:srgbClr val="222222"/>
              </a:solidFill>
              <a:latin typeface="+mj-lt"/>
              <a:ea typeface="Optima" pitchFamily="34" charset="-122"/>
              <a:cs typeface="+mj-lt"/>
              <a:sym typeface="+mn-ea"/>
            </a:endParaRPr>
          </a:p>
          <a:p>
            <a:pPr algn="l">
              <a:lnSpc>
                <a:spcPct val="100000"/>
              </a:lnSpc>
            </a:pPr>
            <a:endParaRPr lang="en-US" dirty="0">
              <a:solidFill>
                <a:srgbClr val="222222"/>
              </a:solidFill>
              <a:latin typeface="+mj-lt"/>
              <a:ea typeface="Optima" pitchFamily="34" charset="-122"/>
              <a:cs typeface="+mj-lt"/>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pPr algn="ctr"/>
            <a:r>
              <a:rPr lang="en-US" b="1"/>
              <a:t>Key Features </a:t>
            </a:r>
            <a:endParaRPr lang="en-US" b="1"/>
          </a:p>
        </p:txBody>
      </p:sp>
      <p:sp>
        <p:nvSpPr>
          <p:cNvPr id="3" name="Content Placeholder 2"/>
          <p:cNvSpPr>
            <a:spLocks noGrp="1"/>
          </p:cNvSpPr>
          <p:nvPr>
            <p:ph idx="1"/>
          </p:nvPr>
        </p:nvSpPr>
        <p:spPr>
          <a:xfrm>
            <a:off x="838200" y="1417955"/>
            <a:ext cx="10515600" cy="2073910"/>
          </a:xfrm>
        </p:spPr>
        <p:txBody>
          <a:bodyPr>
            <a:normAutofit lnSpcReduction="10000"/>
          </a:bodyPr>
          <a:p>
            <a:r>
              <a:rPr lang="en-US"/>
              <a:t>Our website has features for both Admin and Student.</a:t>
            </a:r>
            <a:endParaRPr lang="en-US"/>
          </a:p>
          <a:p>
            <a:r>
              <a:rPr lang="en-US"/>
              <a:t>Admin Features</a:t>
            </a:r>
            <a:endParaRPr lang="en-US"/>
          </a:p>
          <a:p>
            <a:pPr lvl="3">
              <a:buFont typeface="Wingdings" panose="05000000000000000000" charset="0"/>
              <a:buChar char="Ø"/>
            </a:pPr>
            <a:r>
              <a:rPr lang="en-US"/>
              <a:t> </a:t>
            </a:r>
            <a:r>
              <a:rPr lang="en-US" sz="2400"/>
              <a:t>Admin Dashboard.</a:t>
            </a:r>
            <a:endParaRPr lang="en-US" sz="2400"/>
          </a:p>
          <a:p>
            <a:pPr lvl="3">
              <a:buFont typeface="Wingdings" panose="05000000000000000000" charset="0"/>
              <a:buChar char="Ø"/>
            </a:pPr>
            <a:r>
              <a:rPr lang="en-US" sz="2400"/>
              <a:t>Admin can view all the courses available for different branches</a:t>
            </a:r>
            <a:endParaRPr lang="en-US" sz="2400"/>
          </a:p>
          <a:p>
            <a:pPr lvl="3">
              <a:buFont typeface="Wingdings" panose="05000000000000000000" charset="0"/>
              <a:buChar char="Ø"/>
            </a:pPr>
            <a:r>
              <a:rPr lang="en-US" sz="2400"/>
              <a:t> Admin can upload resources for the respective subject.</a:t>
            </a:r>
            <a:endParaRPr lang="en-US" sz="2000"/>
          </a:p>
          <a:p>
            <a:pPr marL="1371600" lvl="3" indent="0">
              <a:buFont typeface="Wingdings" panose="05000000000000000000" charset="0"/>
              <a:buNone/>
            </a:pPr>
            <a:endParaRPr lang="en-US"/>
          </a:p>
          <a:p>
            <a:pPr marL="3657600" lvl="8" indent="0">
              <a:buNone/>
            </a:pPr>
            <a:endParaRPr lang="en-US"/>
          </a:p>
        </p:txBody>
      </p:sp>
      <p:sp>
        <p:nvSpPr>
          <p:cNvPr id="4" name="Text Box 3"/>
          <p:cNvSpPr txBox="1"/>
          <p:nvPr/>
        </p:nvSpPr>
        <p:spPr>
          <a:xfrm>
            <a:off x="838200" y="3391535"/>
            <a:ext cx="9203055" cy="3599815"/>
          </a:xfrm>
          <a:prstGeom prst="rect">
            <a:avLst/>
          </a:prstGeom>
          <a:noFill/>
        </p:spPr>
        <p:txBody>
          <a:bodyPr wrap="square" rtlCol="0">
            <a:spAutoFit/>
          </a:bodyPr>
          <a:p>
            <a:pPr marL="457200" indent="-457200">
              <a:buFont typeface="Arial" panose="020B0604020202020204" pitchFamily="34" charset="0"/>
              <a:buChar char="•"/>
            </a:pPr>
            <a:r>
              <a:rPr lang="en-US" sz="2800"/>
              <a:t>Student Features</a:t>
            </a:r>
            <a:endParaRPr lang="en-US" sz="2800"/>
          </a:p>
          <a:p>
            <a:pPr lvl="3">
              <a:buFont typeface="Wingdings" panose="05000000000000000000" charset="0"/>
              <a:buChar char="Ø"/>
            </a:pPr>
            <a:r>
              <a:rPr lang="en-US" sz="2400">
                <a:sym typeface="+mn-ea"/>
              </a:rPr>
              <a:t>Student can signup with Username and Password.</a:t>
            </a:r>
            <a:endParaRPr lang="en-US" sz="2400"/>
          </a:p>
          <a:p>
            <a:pPr lvl="3">
              <a:buFont typeface="Wingdings" panose="05000000000000000000" charset="0"/>
              <a:buChar char="Ø"/>
            </a:pPr>
            <a:r>
              <a:rPr lang="en-US" sz="2400">
                <a:sym typeface="+mn-ea"/>
              </a:rPr>
              <a:t>  After login with credentials student can able to access the       portal.</a:t>
            </a:r>
            <a:endParaRPr lang="en-US" sz="2400"/>
          </a:p>
          <a:p>
            <a:pPr lvl="3">
              <a:buFont typeface="Wingdings" panose="05000000000000000000" charset="0"/>
              <a:buChar char="Ø"/>
            </a:pPr>
            <a:r>
              <a:rPr lang="en-US" sz="2400">
                <a:sym typeface="+mn-ea"/>
              </a:rPr>
              <a:t>  Students can able to access the subjects in respective branch and download the content.</a:t>
            </a:r>
            <a:endParaRPr lang="en-US" sz="2400"/>
          </a:p>
          <a:p>
            <a:pPr lvl="3" indent="0">
              <a:buFont typeface="Wingdings" panose="05000000000000000000" charset="0"/>
              <a:buNone/>
            </a:pPr>
            <a:endParaRPr lang="en-US" sz="2400"/>
          </a:p>
          <a:p>
            <a:pPr lvl="3" indent="0">
              <a:buFont typeface="Wingdings" panose="05000000000000000000" charset="0"/>
              <a:buNone/>
            </a:pPr>
            <a:r>
              <a:rPr lang="en-US" sz="2800"/>
              <a:t>                  </a:t>
            </a:r>
            <a:endParaRPr lang="en-US" sz="2800"/>
          </a:p>
          <a:p>
            <a:pPr marL="457200" indent="-457200"/>
            <a:endParaRPr lang="en-US" sz="2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pPr algn="ctr"/>
            <a:r>
              <a:rPr lang="en-US" b="1"/>
              <a:t>Benefits</a:t>
            </a:r>
            <a:endParaRPr lang="en-US" b="1"/>
          </a:p>
        </p:txBody>
      </p:sp>
      <p:sp>
        <p:nvSpPr>
          <p:cNvPr id="3" name="Content Placeholder 2"/>
          <p:cNvSpPr>
            <a:spLocks noGrp="1"/>
          </p:cNvSpPr>
          <p:nvPr>
            <p:ph idx="1"/>
          </p:nvPr>
        </p:nvSpPr>
        <p:spPr/>
        <p:txBody>
          <a:bodyPr/>
          <a:p>
            <a:r>
              <a:rPr lang="en-US"/>
              <a:t>E-Learning &amp; Distance learning.</a:t>
            </a:r>
            <a:endParaRPr lang="en-US"/>
          </a:p>
          <a:p>
            <a:r>
              <a:rPr lang="en-US"/>
              <a:t>Gives Students hands-on-experience.</a:t>
            </a:r>
            <a:endParaRPr lang="en-US"/>
          </a:p>
          <a:p>
            <a:r>
              <a:rPr lang="en-US"/>
              <a:t>Self Directed Learning</a:t>
            </a:r>
            <a:endParaRPr lang="en-US"/>
          </a:p>
          <a:p>
            <a:r>
              <a:rPr lang="en-US"/>
              <a:t>User Management &amp; Accounts</a:t>
            </a:r>
            <a:endParaRPr lang="en-US"/>
          </a:p>
          <a:p>
            <a:r>
              <a:rPr lang="en-US"/>
              <a:t>Flexibility</a:t>
            </a:r>
            <a:endParaRPr lang="en-US"/>
          </a:p>
          <a:p>
            <a:r>
              <a:rPr lang="en-US"/>
              <a:t>Cost Effectiveness</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8" name="Title 7"/>
          <p:cNvSpPr>
            <a:spLocks noGrp="1"/>
          </p:cNvSpPr>
          <p:nvPr>
            <p:ph type="title"/>
          </p:nvPr>
        </p:nvSpPr>
        <p:spPr>
          <a:xfrm>
            <a:off x="2829560" y="349885"/>
            <a:ext cx="7045960" cy="902970"/>
          </a:xfrm>
          <a:solidFill>
            <a:schemeClr val="bg2"/>
          </a:solidFill>
        </p:spPr>
        <p:txBody>
          <a:bodyPr>
            <a:normAutofit/>
          </a:bodyPr>
          <a:p>
            <a:r>
              <a:rPr lang="en-US"/>
              <a:t>              </a:t>
            </a:r>
            <a:r>
              <a:rPr lang="en-US">
                <a:latin typeface="+mn-lt"/>
                <a:cs typeface="+mn-lt"/>
              </a:rPr>
              <a:t>USER INTERFACE</a:t>
            </a:r>
            <a:endParaRPr lang="en-US">
              <a:latin typeface="+mn-lt"/>
              <a:cs typeface="+mn-lt"/>
            </a:endParaRPr>
          </a:p>
        </p:txBody>
      </p:sp>
      <p:sp>
        <p:nvSpPr>
          <p:cNvPr id="5" name="Text Box 4"/>
          <p:cNvSpPr txBox="1"/>
          <p:nvPr/>
        </p:nvSpPr>
        <p:spPr>
          <a:xfrm>
            <a:off x="838200" y="6061075"/>
            <a:ext cx="5183505" cy="52197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p>
            <a:r>
              <a:rPr lang="en-US"/>
              <a:t>	                     </a:t>
            </a:r>
            <a:r>
              <a:rPr lang="en-US" sz="2800" b="1"/>
              <a:t>signup</a:t>
            </a:r>
            <a:endParaRPr lang="en-US" sz="2800" b="1"/>
          </a:p>
        </p:txBody>
      </p:sp>
      <p:pic>
        <p:nvPicPr>
          <p:cNvPr id="6" name="Content Placeholder 5" descr="Screenshot (625)"/>
          <p:cNvPicPr>
            <a:picLocks noChangeAspect="1"/>
          </p:cNvPicPr>
          <p:nvPr>
            <p:ph sz="half" idx="1"/>
          </p:nvPr>
        </p:nvPicPr>
        <p:blipFill>
          <a:blip r:embed="rId1"/>
          <a:srcRect l="6832" t="3642" r="6936" b="9097"/>
          <a:stretch>
            <a:fillRect/>
          </a:stretch>
        </p:blipFill>
        <p:spPr>
          <a:xfrm>
            <a:off x="581660" y="2016760"/>
            <a:ext cx="5438140" cy="3440430"/>
          </a:xfrm>
          <a:prstGeom prst="rect">
            <a:avLst/>
          </a:prstGeom>
        </p:spPr>
      </p:pic>
      <p:pic>
        <p:nvPicPr>
          <p:cNvPr id="7" name="Content Placeholder 6" descr="Screenshot (626)"/>
          <p:cNvPicPr>
            <a:picLocks noChangeAspect="1"/>
          </p:cNvPicPr>
          <p:nvPr>
            <p:ph sz="half" idx="2"/>
          </p:nvPr>
        </p:nvPicPr>
        <p:blipFill>
          <a:blip r:embed="rId2"/>
          <a:stretch>
            <a:fillRect/>
          </a:stretch>
        </p:blipFill>
        <p:spPr>
          <a:xfrm>
            <a:off x="6172200" y="2016760"/>
            <a:ext cx="5407660" cy="3440430"/>
          </a:xfrm>
          <a:prstGeom prst="rect">
            <a:avLst/>
          </a:prstGeom>
        </p:spPr>
      </p:pic>
      <p:sp>
        <p:nvSpPr>
          <p:cNvPr id="9" name="Text Box 8"/>
          <p:cNvSpPr txBox="1"/>
          <p:nvPr/>
        </p:nvSpPr>
        <p:spPr>
          <a:xfrm>
            <a:off x="6334760" y="6061075"/>
            <a:ext cx="5018405" cy="46037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p>
            <a:r>
              <a:rPr lang="en-US"/>
              <a:t>		</a:t>
            </a:r>
            <a:r>
              <a:rPr lang="en-US" sz="2400" b="1"/>
              <a:t>login	</a:t>
            </a:r>
            <a:endParaRPr lang="en-US" sz="24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613150" y="123825"/>
            <a:ext cx="5015865" cy="497840"/>
          </a:xfrm>
          <a:solidFill>
            <a:schemeClr val="accent3"/>
          </a:solidFill>
        </p:spPr>
        <p:txBody>
          <a:bodyPr>
            <a:normAutofit fontScale="90000"/>
          </a:bodyPr>
          <a:p>
            <a:r>
              <a:rPr lang="en-US"/>
              <a:t>         HOME PAGE</a:t>
            </a:r>
            <a:endParaRPr lang="en-US"/>
          </a:p>
        </p:txBody>
      </p:sp>
      <p:pic>
        <p:nvPicPr>
          <p:cNvPr id="5" name="Content Placeholder 4" descr="Screenshot (627)"/>
          <p:cNvPicPr>
            <a:picLocks noChangeAspect="1"/>
          </p:cNvPicPr>
          <p:nvPr>
            <p:ph sz="half" idx="1"/>
          </p:nvPr>
        </p:nvPicPr>
        <p:blipFill>
          <a:blip r:embed="rId1"/>
          <a:stretch>
            <a:fillRect/>
          </a:stretch>
        </p:blipFill>
        <p:spPr>
          <a:xfrm>
            <a:off x="400685" y="1042035"/>
            <a:ext cx="11612245" cy="558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Box 6"/>
          <p:cNvSpPr txBox="1"/>
          <p:nvPr/>
        </p:nvSpPr>
        <p:spPr>
          <a:xfrm>
            <a:off x="3607435" y="212725"/>
            <a:ext cx="4571365" cy="368300"/>
          </a:xfrm>
          <a:prstGeom prst="rect">
            <a:avLst/>
          </a:prstGeom>
          <a:solidFill>
            <a:schemeClr val="accent3"/>
          </a:solidFill>
        </p:spPr>
        <p:style>
          <a:lnRef idx="1">
            <a:schemeClr val="accent6"/>
          </a:lnRef>
          <a:fillRef idx="3">
            <a:schemeClr val="accent6"/>
          </a:fillRef>
          <a:effectRef idx="2">
            <a:schemeClr val="accent6"/>
          </a:effectRef>
          <a:fontRef idx="minor">
            <a:schemeClr val="lt1"/>
          </a:fontRef>
        </p:style>
        <p:txBody>
          <a:bodyPr wrap="square" rtlCol="0">
            <a:spAutoFit/>
          </a:bodyPr>
          <a:p>
            <a:pPr algn="ctr"/>
            <a:r>
              <a:rPr lang="en-US"/>
              <a:t>COURSES</a:t>
            </a:r>
            <a:endParaRPr lang="en-US"/>
          </a:p>
        </p:txBody>
      </p:sp>
      <p:pic>
        <p:nvPicPr>
          <p:cNvPr id="11" name="Content Placeholder 10" descr="Screenshot (630)"/>
          <p:cNvPicPr>
            <a:picLocks noChangeAspect="1"/>
          </p:cNvPicPr>
          <p:nvPr>
            <p:ph sz="half" idx="1"/>
          </p:nvPr>
        </p:nvPicPr>
        <p:blipFill>
          <a:blip r:embed="rId1"/>
          <a:stretch>
            <a:fillRect/>
          </a:stretch>
        </p:blipFill>
        <p:spPr>
          <a:xfrm>
            <a:off x="385445" y="795020"/>
            <a:ext cx="5634355" cy="4662170"/>
          </a:xfrm>
          <a:prstGeom prst="rect">
            <a:avLst/>
          </a:prstGeom>
        </p:spPr>
      </p:pic>
      <p:pic>
        <p:nvPicPr>
          <p:cNvPr id="2" name="Content Placeholder 1" descr="Screenshot (628)"/>
          <p:cNvPicPr>
            <a:picLocks noChangeAspect="1"/>
          </p:cNvPicPr>
          <p:nvPr>
            <p:ph sz="half" idx="2"/>
          </p:nvPr>
        </p:nvPicPr>
        <p:blipFill>
          <a:blip r:embed="rId2"/>
          <a:stretch>
            <a:fillRect/>
          </a:stretch>
        </p:blipFill>
        <p:spPr>
          <a:xfrm>
            <a:off x="6172200" y="960120"/>
            <a:ext cx="5709920" cy="44970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descr="Screenshot (633)"/>
          <p:cNvPicPr>
            <a:picLocks noChangeAspect="1"/>
          </p:cNvPicPr>
          <p:nvPr>
            <p:ph sz="half" idx="1"/>
          </p:nvPr>
        </p:nvPicPr>
        <p:blipFill>
          <a:blip r:embed="rId1"/>
          <a:stretch>
            <a:fillRect/>
          </a:stretch>
        </p:blipFill>
        <p:spPr>
          <a:xfrm>
            <a:off x="1233170" y="955675"/>
            <a:ext cx="9726295" cy="512572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1990</Words>
  <Application>WPS Presentation</Application>
  <PresentationFormat>Widescreen</PresentationFormat>
  <Paragraphs>79</Paragraphs>
  <Slides>16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16</vt:i4>
      </vt:variant>
    </vt:vector>
  </HeadingPairs>
  <TitlesOfParts>
    <vt:vector size="31" baseType="lpstr">
      <vt:lpstr>Arial</vt:lpstr>
      <vt:lpstr>SimSun</vt:lpstr>
      <vt:lpstr>Wingdings</vt:lpstr>
      <vt:lpstr>Arial Black</vt:lpstr>
      <vt:lpstr>Optima</vt:lpstr>
      <vt:lpstr>Optima</vt:lpstr>
      <vt:lpstr>Optima</vt:lpstr>
      <vt:lpstr>Wingdings</vt:lpstr>
      <vt:lpstr>Calibri</vt:lpstr>
      <vt:lpstr>Microsoft YaHei</vt:lpstr>
      <vt:lpstr>Arial Unicode MS</vt:lpstr>
      <vt:lpstr>Calibri Light</vt:lpstr>
      <vt:lpstr>Segoe Print</vt:lpstr>
      <vt:lpstr>MingLiU-ExtB</vt:lpstr>
      <vt:lpstr>Office Theme</vt:lpstr>
      <vt:lpstr>STUDENT’S E-CORNER</vt:lpstr>
      <vt:lpstr>Table of contents</vt:lpstr>
      <vt:lpstr>Introduction</vt:lpstr>
      <vt:lpstr>Key Features </vt:lpstr>
      <vt:lpstr>Benefits</vt:lpstr>
      <vt:lpstr>              USER INTERFACE</vt:lpstr>
      <vt:lpstr>         HOME PAGE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LABS(VLabs)</dc:title>
  <dc:creator/>
  <cp:lastModifiedBy>shilp</cp:lastModifiedBy>
  <cp:revision>12</cp:revision>
  <dcterms:created xsi:type="dcterms:W3CDTF">2023-08-30T18:24:00Z</dcterms:created>
  <dcterms:modified xsi:type="dcterms:W3CDTF">2023-09-02T06:37:12Z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1BA3ABBC3F65489EB93A4E515C3C679A</vt:lpwstr>
  </property>
  <property fmtid="{D5CDD505-2E9C-101B-9397-08002B2CF9AE}" pid="3" name="KSOProductBuildVer">
    <vt:lpwstr>1033-11.2.0.11537</vt:lpwstr>
  </property>
</Properties>
</file>